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7" r:id="rId2"/>
    <p:sldId id="256" r:id="rId3"/>
    <p:sldId id="260" r:id="rId4"/>
    <p:sldId id="259" r:id="rId5"/>
    <p:sldId id="266" r:id="rId6"/>
    <p:sldId id="261" r:id="rId7"/>
    <p:sldId id="262" r:id="rId8"/>
    <p:sldId id="284" r:id="rId9"/>
    <p:sldId id="285" r:id="rId10"/>
    <p:sldId id="286" r:id="rId11"/>
    <p:sldId id="281" r:id="rId12"/>
    <p:sldId id="275" r:id="rId13"/>
    <p:sldId id="282" r:id="rId14"/>
    <p:sldId id="283" r:id="rId15"/>
    <p:sldId id="279" r:id="rId16"/>
    <p:sldId id="280" r:id="rId17"/>
    <p:sldId id="288" r:id="rId18"/>
    <p:sldId id="287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E52"/>
    <a:srgbClr val="004A30"/>
    <a:srgbClr val="0049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29" autoAdjust="0"/>
    <p:restoredTop sz="92153" autoAdjust="0"/>
  </p:normalViewPr>
  <p:slideViewPr>
    <p:cSldViewPr snapToGrid="0" snapToObjects="1" showGuides="1">
      <p:cViewPr varScale="1">
        <p:scale>
          <a:sx n="67" d="100"/>
          <a:sy n="67" d="100"/>
        </p:scale>
        <p:origin x="135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5221CB-BE28-410D-837C-B9EBB456FFA7}" type="datetimeFigureOut">
              <a:rPr lang="en-US" smtClean="0"/>
              <a:t>2/2/2018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67A944-201D-4FE7-9117-97DDE748D7B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34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67A944-201D-4FE7-9117-97DDE748D7B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864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marR="0" lvl="3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E52"/>
              </a:buClr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006E52"/>
                </a:solidFill>
                <a:latin typeface="Arial"/>
                <a:cs typeface="Arial"/>
              </a:rPr>
              <a:t>SS: Keywords in this study are obtained from Google AdWords website, which provides the volume of searched keywords relating to the indication of the medicine in the particular region </a:t>
            </a:r>
          </a:p>
          <a:p>
            <a:pPr marL="914400" lvl="3">
              <a:spcBef>
                <a:spcPts val="600"/>
              </a:spcBef>
              <a:buClr>
                <a:srgbClr val="006E52"/>
              </a:buClr>
            </a:pPr>
            <a:r>
              <a:rPr lang="en-US" dirty="0" smtClean="0">
                <a:solidFill>
                  <a:srgbClr val="006E52"/>
                </a:solidFill>
                <a:latin typeface="Arial"/>
                <a:cs typeface="Arial"/>
              </a:rPr>
              <a:t>Drug type - Analgesic</a:t>
            </a:r>
          </a:p>
          <a:p>
            <a:pPr marL="914400" lvl="3">
              <a:spcBef>
                <a:spcPts val="600"/>
              </a:spcBef>
              <a:buClr>
                <a:srgbClr val="006E52"/>
              </a:buClr>
            </a:pPr>
            <a:r>
              <a:rPr lang="en-US" dirty="0" smtClean="0">
                <a:solidFill>
                  <a:srgbClr val="006E52"/>
                </a:solidFill>
                <a:latin typeface="Arial"/>
                <a:cs typeface="Arial"/>
              </a:rPr>
              <a:t>Keywords - Analgesic Pains, Fever, Aches, Malaria, Pain Relief, Migraine, Neck Pain, Tooth Aches, Dysmenorrhea, Arthritis</a:t>
            </a:r>
          </a:p>
          <a:p>
            <a:pPr marL="914400" marR="0" lvl="3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E52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400" b="0" dirty="0" smtClean="0">
                <a:solidFill>
                  <a:srgbClr val="006E52"/>
                </a:solidFill>
                <a:latin typeface="Arial"/>
                <a:cs typeface="Arial"/>
              </a:rPr>
              <a:t>US</a:t>
            </a:r>
            <a:r>
              <a:rPr lang="en-US" sz="2400" b="0" baseline="0" dirty="0" smtClean="0">
                <a:solidFill>
                  <a:srgbClr val="006E52"/>
                </a:solidFill>
                <a:latin typeface="Arial"/>
                <a:cs typeface="Arial"/>
              </a:rPr>
              <a:t>: </a:t>
            </a:r>
            <a:r>
              <a:rPr lang="en-US" sz="2400" dirty="0" smtClean="0">
                <a:solidFill>
                  <a:srgbClr val="006E52"/>
                </a:solidFill>
                <a:latin typeface="Arial"/>
                <a:cs typeface="Arial"/>
              </a:rPr>
              <a:t>Number of views per minute of viewers watching specific YouTube video related to the pain keyword</a:t>
            </a:r>
            <a:endParaRPr lang="en-US" sz="3200" b="1" dirty="0" smtClean="0">
              <a:solidFill>
                <a:srgbClr val="006E52"/>
              </a:solidFill>
              <a:latin typeface="Arial"/>
              <a:cs typeface="Arial"/>
            </a:endParaRPr>
          </a:p>
          <a:p>
            <a:pPr marL="914400" lvl="3" indent="0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None/>
            </a:pPr>
            <a:endParaRPr lang="en-US" sz="2400" b="0" dirty="0" smtClean="0">
              <a:solidFill>
                <a:srgbClr val="006E52"/>
              </a:solidFill>
              <a:latin typeface="Arial"/>
              <a:cs typeface="Arial"/>
            </a:endParaRPr>
          </a:p>
          <a:p>
            <a:pPr marL="731520" lvl="2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endParaRPr lang="en-US" sz="2400" b="1" dirty="0" smtClean="0">
              <a:solidFill>
                <a:srgbClr val="006E52"/>
              </a:solidFill>
              <a:latin typeface="Arial"/>
              <a:cs typeface="Arial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67A944-201D-4FE7-9117-97DDE748D7B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787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DE51C-2CEE-4E1E-B848-E4B9B3529482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DBEA97-FEB8-4158-8BAA-AE75B41D26A9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26BC7-68C7-4A32-AF7A-C3B0015EA08B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06B84-2447-466D-AFDA-0201B50794B8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3C9BC-611E-41DD-BBE2-F76E40EE9187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6B0C4-B851-4207-A37F-F51275174FE7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80F1-50EC-4BEE-AB15-E3A87EB0B04F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419F5-EE8B-4DD3-A62F-36D4C68B17AD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8D37C-1D6E-4047-A305-1CC3A17D3520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72289-D694-4F95-81B8-9F87F259444C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BD396-8C7A-4544-9F71-80FB09164F89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41FEF-601B-46D4-9AEE-926F1BA5BEDF}" type="datetime1">
              <a:rPr lang="en-US" smtClean="0"/>
              <a:t>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B6CBA9-BE5E-D448-B48A-73DFA6C24B7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305054817302162?via%3Dihub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-91440" y="-6858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101598"/>
            <a:ext cx="8839200" cy="2362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sz="3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2400" y="1840344"/>
            <a:ext cx="941831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4930"/>
                </a:solidFill>
                <a:latin typeface="Arial"/>
                <a:ea typeface="+mj-ea"/>
                <a:cs typeface="Arial"/>
              </a:rPr>
              <a:t>Domain</a:t>
            </a:r>
            <a:r>
              <a:rPr lang="en-US" sz="2800" dirty="0" smtClean="0"/>
              <a:t> </a:t>
            </a:r>
            <a:r>
              <a:rPr lang="en-US" sz="2800" b="1" dirty="0">
                <a:solidFill>
                  <a:srgbClr val="004930"/>
                </a:solidFill>
                <a:latin typeface="Arial"/>
                <a:ea typeface="+mj-ea"/>
                <a:cs typeface="Arial"/>
              </a:rPr>
              <a:t>: Retail - Pharmacy</a:t>
            </a:r>
          </a:p>
          <a:p>
            <a:r>
              <a:rPr lang="en-US" sz="2800" b="1" dirty="0">
                <a:solidFill>
                  <a:srgbClr val="004930"/>
                </a:solidFill>
                <a:latin typeface="Arial"/>
                <a:ea typeface="+mj-ea"/>
                <a:cs typeface="Arial"/>
              </a:rPr>
              <a:t>Topic : Demand Volatility in Retail Pharmacies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sz="2000" dirty="0" smtClean="0"/>
              <a:t>Group 9</a:t>
            </a:r>
          </a:p>
          <a:p>
            <a:r>
              <a:rPr lang="en-US" sz="2000" dirty="0" smtClean="0"/>
              <a:t>Darshan Reddy Chilakala Krishna Reddy</a:t>
            </a:r>
          </a:p>
          <a:p>
            <a:r>
              <a:rPr lang="en-US" sz="2000" dirty="0" smtClean="0"/>
              <a:t>Surya </a:t>
            </a:r>
            <a:r>
              <a:rPr lang="en-US" sz="2000" dirty="0"/>
              <a:t>Chandra Phani </a:t>
            </a:r>
            <a:r>
              <a:rPr lang="en-US" sz="2000" dirty="0" smtClean="0"/>
              <a:t>Santhosh Dulam</a:t>
            </a:r>
          </a:p>
          <a:p>
            <a:r>
              <a:rPr lang="en-US" sz="2000" dirty="0" smtClean="0"/>
              <a:t>Sai Praneetha Jaladanki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833" y="2172282"/>
            <a:ext cx="8305800" cy="31242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992240" y="1558409"/>
            <a:ext cx="41373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800" b="1" dirty="0" smtClean="0">
                <a:solidFill>
                  <a:srgbClr val="006E52"/>
                </a:solidFill>
                <a:latin typeface="Arial"/>
                <a:cs typeface="Arial"/>
              </a:rPr>
              <a:t>Semi-Structured </a:t>
            </a:r>
            <a:r>
              <a:rPr lang="en-US" sz="2800" b="1" dirty="0">
                <a:solidFill>
                  <a:srgbClr val="006E52"/>
                </a:solidFill>
                <a:latin typeface="Arial"/>
                <a:cs typeface="Arial"/>
              </a:rPr>
              <a:t>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97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240" b="5057"/>
          <a:stretch/>
        </p:blipFill>
        <p:spPr>
          <a:xfrm>
            <a:off x="217350" y="1733604"/>
            <a:ext cx="1511618" cy="37898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741" t="27203" r="125316" b="-22287"/>
          <a:stretch/>
        </p:blipFill>
        <p:spPr>
          <a:xfrm>
            <a:off x="2657476" y="2144257"/>
            <a:ext cx="1485900" cy="3795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3" t="210" r="60566" b="4916"/>
          <a:stretch/>
        </p:blipFill>
        <p:spPr>
          <a:xfrm>
            <a:off x="2107056" y="1736363"/>
            <a:ext cx="1500187" cy="37870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80" r="39836" b="4916"/>
          <a:stretch/>
        </p:blipFill>
        <p:spPr>
          <a:xfrm>
            <a:off x="3952642" y="1726838"/>
            <a:ext cx="1528763" cy="37954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1" r="19851" b="4916"/>
          <a:stretch/>
        </p:blipFill>
        <p:spPr>
          <a:xfrm>
            <a:off x="5712505" y="1727970"/>
            <a:ext cx="1557337" cy="37954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33" r="266" b="4916"/>
          <a:stretch/>
        </p:blipFill>
        <p:spPr>
          <a:xfrm>
            <a:off x="7569525" y="1727970"/>
            <a:ext cx="1445894" cy="379545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952642" y="1093309"/>
            <a:ext cx="935513" cy="5386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900" b="1" dirty="0">
                <a:solidFill>
                  <a:srgbClr val="006E52"/>
                </a:solidFill>
                <a:latin typeface="Arial"/>
                <a:cs typeface="Arial"/>
              </a:rPr>
              <a:t>5V’s</a:t>
            </a:r>
            <a:endParaRPr lang="en-US" sz="29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23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023613"/>
            <a:ext cx="8905009" cy="1350710"/>
          </a:xfrm>
        </p:spPr>
        <p:txBody>
          <a:bodyPr>
            <a:normAutofit/>
          </a:bodyPr>
          <a:lstStyle/>
          <a:p>
            <a:pPr algn="ctr"/>
            <a:r>
              <a:rPr lang="en-US" sz="2900" b="1" dirty="0" smtClean="0">
                <a:solidFill>
                  <a:srgbClr val="006E52"/>
                </a:solidFill>
                <a:latin typeface="Arial"/>
                <a:ea typeface="+mn-ea"/>
                <a:cs typeface="Arial"/>
              </a:rPr>
              <a:t>Algorithms and Techniques</a:t>
            </a:r>
            <a:endParaRPr lang="en-US" sz="2900" b="1" dirty="0">
              <a:solidFill>
                <a:srgbClr val="006E52"/>
              </a:solidFill>
              <a:latin typeface="Arial"/>
              <a:ea typeface="+mn-ea"/>
              <a:cs typeface="Arial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784514" y="2613206"/>
            <a:ext cx="6858000" cy="1558745"/>
          </a:xfrm>
        </p:spPr>
        <p:txBody>
          <a:bodyPr>
            <a:noAutofit/>
          </a:bodyPr>
          <a:lstStyle/>
          <a:p>
            <a:pPr marL="274320" indent="-274320" algn="l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Time Series Model</a:t>
            </a:r>
          </a:p>
          <a:p>
            <a:pPr marL="800100" lvl="1" indent="-342900" algn="l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VARX</a:t>
            </a:r>
          </a:p>
          <a:p>
            <a:pPr marL="800100" lvl="1" indent="-342900" algn="l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ARIMA Model</a:t>
            </a:r>
          </a:p>
          <a:p>
            <a:pPr marL="800100" lvl="1" indent="-342900" algn="l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Co-Integrating Model</a:t>
            </a:r>
          </a:p>
          <a:p>
            <a:pPr marL="800100" lvl="1" indent="-342900" algn="l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Auto Regression</a:t>
            </a: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5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1585724" y="1172647"/>
            <a:ext cx="5686814" cy="5386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2900" b="1" dirty="0" smtClean="0">
                <a:solidFill>
                  <a:srgbClr val="006E52"/>
                </a:solidFill>
                <a:latin typeface="Arial"/>
                <a:cs typeface="Arial"/>
              </a:rPr>
              <a:t>Results and Accuracy - Graphs</a:t>
            </a:r>
            <a:endParaRPr lang="en-US" sz="29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80" y="1877636"/>
            <a:ext cx="7792080" cy="326791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81838" y="5400716"/>
            <a:ext cx="2671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Multivariate Analysis</a:t>
            </a: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8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676" y="1728788"/>
            <a:ext cx="8799324" cy="35390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65153" y="5405782"/>
            <a:ext cx="30137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Univariate Analysis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5724" y="1172647"/>
            <a:ext cx="5686814" cy="5386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2900" b="1" dirty="0" smtClean="0">
                <a:solidFill>
                  <a:srgbClr val="006E52"/>
                </a:solidFill>
                <a:latin typeface="Arial"/>
                <a:cs typeface="Arial"/>
              </a:rPr>
              <a:t>Results and Accuracy - Graphs</a:t>
            </a:r>
            <a:endParaRPr lang="en-US" sz="29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50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1478805" y="1172647"/>
            <a:ext cx="5900654" cy="5386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2900" b="1" dirty="0" smtClean="0">
                <a:solidFill>
                  <a:srgbClr val="006E52"/>
                </a:solidFill>
                <a:latin typeface="Arial"/>
                <a:cs typeface="Arial"/>
              </a:rPr>
              <a:t>Results and Accuracy - Analysis</a:t>
            </a:r>
            <a:endParaRPr lang="en-US" sz="29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9015" y="1835290"/>
            <a:ext cx="83449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Potential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of 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Multivariate Time series analysis :</a:t>
            </a:r>
          </a:p>
          <a:p>
            <a:pPr marL="731520" lvl="1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reducing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demand forecasting errors in the short 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term </a:t>
            </a:r>
          </a:p>
          <a:p>
            <a:pPr marL="731520" lvl="1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improving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response to demand volatility in retail pharmacy 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settings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. </a:t>
            </a:r>
            <a:endParaRPr lang="en-US" sz="2400" b="1" dirty="0" smtClean="0">
              <a:solidFill>
                <a:srgbClr val="006E52"/>
              </a:solidFill>
              <a:latin typeface="Arial"/>
              <a:cs typeface="Arial"/>
            </a:endParaRPr>
          </a:p>
          <a:p>
            <a:pPr marL="731520" lvl="1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majorly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focused on 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‘Variety’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through the consideration of data from different 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sources</a:t>
            </a: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83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1911458" y="1172647"/>
            <a:ext cx="5035354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3200" b="1" dirty="0" smtClean="0">
                <a:solidFill>
                  <a:srgbClr val="006E52"/>
                </a:solidFill>
                <a:latin typeface="Arial"/>
                <a:cs typeface="Arial"/>
              </a:rPr>
              <a:t>Outcomes of Our Project</a:t>
            </a:r>
          </a:p>
          <a:p>
            <a:pPr algn="ctr">
              <a:spcBef>
                <a:spcPct val="0"/>
              </a:spcBef>
            </a:pPr>
            <a:r>
              <a:rPr lang="en-US" sz="2800" b="1" dirty="0" smtClean="0">
                <a:solidFill>
                  <a:srgbClr val="006E52"/>
                </a:solidFill>
                <a:latin typeface="Arial"/>
                <a:cs typeface="Arial"/>
              </a:rPr>
              <a:t>Domain: Retail</a:t>
            </a:r>
          </a:p>
          <a:p>
            <a:pPr algn="ctr">
              <a:spcBef>
                <a:spcPct val="0"/>
              </a:spcBef>
            </a:pPr>
            <a:r>
              <a:rPr lang="en-US" sz="2800" b="1" dirty="0" smtClean="0">
                <a:solidFill>
                  <a:srgbClr val="006E52"/>
                </a:solidFill>
                <a:latin typeface="Arial"/>
                <a:cs typeface="Arial"/>
              </a:rPr>
              <a:t>Topic: Online Retail Store</a:t>
            </a:r>
            <a:endParaRPr lang="en-US" sz="28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5737" y="2846695"/>
            <a:ext cx="9272588" cy="2693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006E52"/>
              </a:buClr>
            </a:pP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1) Items customers have purchased together frequently</a:t>
            </a:r>
          </a:p>
          <a:p>
            <a:pPr>
              <a:spcBef>
                <a:spcPts val="600"/>
              </a:spcBef>
              <a:buClr>
                <a:srgbClr val="006E52"/>
              </a:buClr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2)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Who are the most loyal customers?</a:t>
            </a:r>
          </a:p>
          <a:p>
            <a:pPr>
              <a:spcBef>
                <a:spcPts val="600"/>
              </a:spcBef>
              <a:buClr>
                <a:srgbClr val="006E52"/>
              </a:buClr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3) Percentage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change in total sales over a period of 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time</a:t>
            </a: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  <a:p>
            <a:pPr>
              <a:spcBef>
                <a:spcPts val="600"/>
              </a:spcBef>
              <a:buClr>
                <a:srgbClr val="006E52"/>
              </a:buClr>
            </a:pP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4) No .of sales and customers on a particular day.</a:t>
            </a:r>
          </a:p>
          <a:p>
            <a:pPr>
              <a:spcBef>
                <a:spcPts val="600"/>
              </a:spcBef>
              <a:buClr>
                <a:srgbClr val="006E52"/>
              </a:buClr>
            </a:pP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5) Which item was widely sold in which country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?</a:t>
            </a:r>
          </a:p>
          <a:p>
            <a:pPr>
              <a:spcBef>
                <a:spcPts val="600"/>
              </a:spcBef>
              <a:buClr>
                <a:srgbClr val="006E52"/>
              </a:buClr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6) Prediction of sales for the next two months.</a:t>
            </a: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71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366185" y="1172647"/>
            <a:ext cx="21259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2800" b="1" dirty="0" smtClean="0">
                <a:solidFill>
                  <a:srgbClr val="006E52"/>
                </a:solidFill>
                <a:latin typeface="Arial"/>
                <a:cs typeface="Arial"/>
              </a:rPr>
              <a:t>References</a:t>
            </a:r>
          </a:p>
        </p:txBody>
      </p:sp>
      <p:sp>
        <p:nvSpPr>
          <p:cNvPr id="6" name="Rectangle 5"/>
          <p:cNvSpPr/>
          <p:nvPr/>
        </p:nvSpPr>
        <p:spPr>
          <a:xfrm>
            <a:off x="185737" y="2116767"/>
            <a:ext cx="8143876" cy="1646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  <a:hlinkClick r:id="rId3"/>
              </a:rPr>
              <a:t>https://www.sciencedirect.com/science/article/pii/S0305054817302162?via%3Dihub</a:t>
            </a: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  <a:p>
            <a:pPr marL="342900" indent="-342900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http://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informationcatalyst.com/wp-content/uploads/2015/09/BD-5Vs.png</a:t>
            </a:r>
          </a:p>
        </p:txBody>
      </p:sp>
    </p:spTree>
    <p:extLst>
      <p:ext uri="{BB962C8B-B14F-4D97-AF65-F5344CB8AC3E}">
        <p14:creationId xmlns:p14="http://schemas.microsoft.com/office/powerpoint/2010/main" val="3815997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2356763" y="2087048"/>
            <a:ext cx="4521914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sz="6000" b="1" dirty="0" smtClean="0">
                <a:solidFill>
                  <a:srgbClr val="006E52"/>
                </a:solidFill>
                <a:latin typeface="Arial"/>
                <a:cs typeface="Arial"/>
              </a:rPr>
              <a:t>Thank You!</a:t>
            </a:r>
          </a:p>
          <a:p>
            <a:pPr algn="ctr">
              <a:spcBef>
                <a:spcPct val="0"/>
              </a:spcBef>
            </a:pPr>
            <a:endParaRPr lang="en-US" sz="6000" b="1" dirty="0">
              <a:solidFill>
                <a:srgbClr val="006E52"/>
              </a:solidFill>
              <a:latin typeface="Arial"/>
              <a:cs typeface="Arial"/>
            </a:endParaRPr>
          </a:p>
          <a:p>
            <a:pPr algn="ctr">
              <a:spcBef>
                <a:spcPct val="0"/>
              </a:spcBef>
            </a:pPr>
            <a:endParaRPr lang="en-US" sz="3200" b="1" dirty="0" smtClean="0">
              <a:solidFill>
                <a:srgbClr val="006E52"/>
              </a:solidFill>
              <a:latin typeface="Arial"/>
              <a:cs typeface="Arial"/>
            </a:endParaRPr>
          </a:p>
          <a:p>
            <a:pPr algn="ctr">
              <a:spcBef>
                <a:spcPct val="0"/>
              </a:spcBef>
            </a:pPr>
            <a:endParaRPr lang="en-US" sz="3200" b="1" dirty="0" smtClean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93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9525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6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98120" y="2091267"/>
            <a:ext cx="8839200" cy="10244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lvl="0" indent="-342900">
              <a:spcBef>
                <a:spcPct val="20000"/>
              </a:spcBef>
              <a:defRPr/>
            </a:pPr>
            <a:r>
              <a:rPr lang="en-US" dirty="0" smtClean="0"/>
              <a:t>	C.I</a:t>
            </a:r>
            <a:r>
              <a:rPr lang="en-US" dirty="0"/>
              <a:t>. Papanagnou, O. Matthews-Amune, Coping with demand volatility in retail pharmacies with the aid of big data exploration, Computers and Operations Research (2017), http://dx.doi.org/10.1016/j.cor.2017.08.009 </a:t>
            </a:r>
            <a:endParaRPr kumimoji="0" lang="en-US" sz="3200" b="0" i="0" u="none" strike="noStrike" kern="1200" cap="none" spc="0" normalizeH="0" baseline="0" noProof="0" dirty="0" smtClean="0">
              <a:ln>
                <a:noFill/>
              </a:ln>
              <a:solidFill>
                <a:srgbClr val="006E52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7" name="Title 1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10248" y="1253836"/>
            <a:ext cx="5325534" cy="609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493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Reference of the Paper 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srgbClr val="00493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493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	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itle 1"/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464050" y="1145033"/>
            <a:ext cx="8307340" cy="3992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 algn="ctr" defTabSz="914400">
              <a:spcBef>
                <a:spcPct val="0"/>
              </a:spcBef>
              <a:defRPr/>
            </a:pPr>
            <a:r>
              <a:rPr lang="en-US" sz="2400" b="1" dirty="0">
                <a:solidFill>
                  <a:srgbClr val="006E52"/>
                </a:solidFill>
                <a:latin typeface="Arial"/>
                <a:ea typeface="+mj-ea"/>
                <a:cs typeface="Arial"/>
              </a:rPr>
              <a:t>The retail industry at a highest level is the selling of consumer goods to the end buyer.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1024" y="2102101"/>
            <a:ext cx="5439449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>
                <a:solidFill>
                  <a:srgbClr val="006E52"/>
                </a:solidFill>
                <a:latin typeface="Arial"/>
                <a:ea typeface="+mj-ea"/>
                <a:cs typeface="Arial"/>
              </a:rPr>
              <a:t>Analysis of the Retail Domain	</a:t>
            </a:r>
          </a:p>
          <a:p>
            <a:pPr marL="742950" lvl="3" indent="-285750">
              <a:spcBef>
                <a:spcPts val="600"/>
              </a:spcBef>
              <a:buClr>
                <a:srgbClr val="004930"/>
              </a:buClr>
              <a:buFont typeface="Arial" panose="020B0604020202020204" pitchFamily="34" charset="0"/>
              <a:buChar char="•"/>
            </a:pPr>
            <a:r>
              <a:rPr lang="en-US" sz="2400" dirty="0" smtClean="0"/>
              <a:t>Predicting </a:t>
            </a:r>
            <a:r>
              <a:rPr lang="en-US" sz="2400" dirty="0"/>
              <a:t>customer purchases </a:t>
            </a:r>
            <a:endParaRPr lang="en-US" sz="2400" dirty="0" smtClean="0"/>
          </a:p>
          <a:p>
            <a:pPr marL="742950" lvl="3" indent="-285750">
              <a:spcBef>
                <a:spcPts val="600"/>
              </a:spcBef>
              <a:buClr>
                <a:srgbClr val="004930"/>
              </a:buClr>
              <a:buFont typeface="Arial" panose="020B0604020202020204" pitchFamily="34" charset="0"/>
              <a:buChar char="•"/>
            </a:pPr>
            <a:r>
              <a:rPr lang="en-US" sz="2400" dirty="0"/>
              <a:t>C</a:t>
            </a:r>
            <a:r>
              <a:rPr lang="en-US" sz="2400" dirty="0" smtClean="0"/>
              <a:t>ustomer </a:t>
            </a:r>
            <a:r>
              <a:rPr lang="en-US" sz="2400" dirty="0"/>
              <a:t>micro-segmentation </a:t>
            </a:r>
            <a:endParaRPr lang="en-US" sz="2400" dirty="0" smtClean="0"/>
          </a:p>
          <a:p>
            <a:pPr marL="742950" lvl="3" indent="-285750">
              <a:spcBef>
                <a:spcPts val="600"/>
              </a:spcBef>
              <a:buClr>
                <a:srgbClr val="004930"/>
              </a:buClr>
              <a:buFont typeface="Arial" panose="020B0604020202020204" pitchFamily="34" charset="0"/>
              <a:buChar char="•"/>
            </a:pPr>
            <a:r>
              <a:rPr lang="en-US" sz="2400" dirty="0" smtClean="0"/>
              <a:t>Cross </a:t>
            </a:r>
            <a:r>
              <a:rPr lang="en-US" sz="2400" dirty="0"/>
              <a:t>selling &amp; up selling </a:t>
            </a:r>
          </a:p>
          <a:p>
            <a:pPr marL="742950" lvl="3" indent="-285750">
              <a:spcBef>
                <a:spcPts val="600"/>
              </a:spcBef>
              <a:buClr>
                <a:srgbClr val="004930"/>
              </a:buClr>
              <a:buFont typeface="Arial" panose="020B0604020202020204" pitchFamily="34" charset="0"/>
              <a:buChar char="•"/>
            </a:pPr>
            <a:r>
              <a:rPr lang="en-US" sz="2400" dirty="0" smtClean="0"/>
              <a:t>Location-based </a:t>
            </a:r>
            <a:r>
              <a:rPr lang="en-US" sz="2400" dirty="0"/>
              <a:t>marketing </a:t>
            </a:r>
            <a:endParaRPr lang="en-US" sz="2400" dirty="0" smtClean="0"/>
          </a:p>
          <a:p>
            <a:pPr marL="742950" lvl="3" indent="-285750">
              <a:spcBef>
                <a:spcPts val="600"/>
              </a:spcBef>
              <a:buClr>
                <a:srgbClr val="004930"/>
              </a:buClr>
              <a:buFont typeface="Arial" panose="020B0604020202020204" pitchFamily="34" charset="0"/>
              <a:buChar char="•"/>
            </a:pPr>
            <a:r>
              <a:rPr lang="en-US" sz="2400" dirty="0" smtClean="0"/>
              <a:t>Supply </a:t>
            </a:r>
            <a:r>
              <a:rPr lang="en-US" sz="2400" dirty="0"/>
              <a:t>chain &amp; logistics </a:t>
            </a:r>
            <a:r>
              <a:rPr lang="en-US" sz="2400" dirty="0" smtClean="0"/>
              <a:t>optimization</a:t>
            </a:r>
            <a:endParaRPr lang="en-US" sz="2400" dirty="0" smtClean="0">
              <a:latin typeface="Arial"/>
              <a:cs typeface="Arial"/>
            </a:endParaRPr>
          </a:p>
        </p:txBody>
      </p:sp>
      <p:sp>
        <p:nvSpPr>
          <p:cNvPr id="8" name="Title 1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587886" y="525724"/>
            <a:ext cx="4605096" cy="609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493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The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srgbClr val="00493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 Retail Domain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4930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	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/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360218" y="228600"/>
            <a:ext cx="8555182" cy="4111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smtClean="0">
                <a:solidFill>
                  <a:srgbClr val="006E52"/>
                </a:solidFill>
                <a:latin typeface="Arial"/>
                <a:ea typeface="+mj-ea"/>
                <a:cs typeface="Arial"/>
              </a:rPr>
              <a:t>Pharmaceutical Industry - Retail Analysis 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006E52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228600" y="990600"/>
            <a:ext cx="8686800" cy="2971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85552" y="1181729"/>
            <a:ext cx="8062703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Challenges</a:t>
            </a: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Demand Volatility and Uncertainty</a:t>
            </a: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Increasing inaccuracy of the forecasts </a:t>
            </a: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Fluctuations of the medicine inventories</a:t>
            </a: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Lack of reliable inventories</a:t>
            </a: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Poor customer satisfaction when understocked</a:t>
            </a:r>
          </a:p>
          <a:p>
            <a:pPr marL="731520" lvl="1" indent="-274320" algn="just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endParaRPr lang="en-US" b="1" dirty="0">
              <a:solidFill>
                <a:srgbClr val="006E52"/>
              </a:solidFill>
              <a:latin typeface="Arial"/>
              <a:cs typeface="Arial"/>
            </a:endParaRPr>
          </a:p>
          <a:p>
            <a:pPr lvl="1">
              <a:spcBef>
                <a:spcPts val="600"/>
              </a:spcBef>
              <a:buClr>
                <a:srgbClr val="006E52"/>
              </a:buClr>
            </a:pPr>
            <a:endParaRPr lang="en-US" b="1" dirty="0" smtClean="0">
              <a:solidFill>
                <a:srgbClr val="006E52"/>
              </a:solidFill>
              <a:latin typeface="Arial"/>
              <a:cs typeface="Arial"/>
            </a:endParaRPr>
          </a:p>
          <a:p>
            <a:pPr lvl="1">
              <a:spcBef>
                <a:spcPts val="600"/>
              </a:spcBef>
              <a:buClr>
                <a:srgbClr val="006E52"/>
              </a:buClr>
            </a:pPr>
            <a:endParaRPr lang="en-US" b="1" dirty="0" smtClean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/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360218" y="228600"/>
            <a:ext cx="8555182" cy="4111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smtClean="0">
                <a:solidFill>
                  <a:srgbClr val="006E52"/>
                </a:solidFill>
                <a:latin typeface="Arial"/>
                <a:ea typeface="+mj-ea"/>
                <a:cs typeface="Arial"/>
              </a:rPr>
              <a:t>Pharmaceutical Industry - Retail Analysis 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006E52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228600" y="990600"/>
            <a:ext cx="8686800" cy="2971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85552" y="1181729"/>
            <a:ext cx="8062703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Solution </a:t>
            </a: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Accurate demand planning to balance demand and supply</a:t>
            </a: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Waste reduction</a:t>
            </a: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Improved Inventory Management</a:t>
            </a: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Minimization of over-stock and under-stock</a:t>
            </a: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Improved customer satisfaction </a:t>
            </a:r>
          </a:p>
          <a:p>
            <a:pPr marL="800100" lvl="1" indent="-342900" algn="just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Earning better profits</a:t>
            </a:r>
            <a:endParaRPr lang="en-US" b="1" dirty="0">
              <a:solidFill>
                <a:srgbClr val="006E52"/>
              </a:solidFill>
              <a:latin typeface="Arial"/>
              <a:cs typeface="Arial"/>
            </a:endParaRPr>
          </a:p>
          <a:p>
            <a:pPr lvl="1">
              <a:spcBef>
                <a:spcPts val="600"/>
              </a:spcBef>
              <a:buClr>
                <a:srgbClr val="006E52"/>
              </a:buClr>
            </a:pPr>
            <a:endParaRPr lang="en-US" b="1" dirty="0" smtClean="0">
              <a:solidFill>
                <a:srgbClr val="006E52"/>
              </a:solidFill>
              <a:latin typeface="Arial"/>
              <a:cs typeface="Arial"/>
            </a:endParaRPr>
          </a:p>
          <a:p>
            <a:pPr lvl="1">
              <a:spcBef>
                <a:spcPts val="600"/>
              </a:spcBef>
              <a:buClr>
                <a:srgbClr val="006E52"/>
              </a:buClr>
            </a:pPr>
            <a:endParaRPr lang="en-US" b="1" dirty="0" smtClean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943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itle 1"/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360218" y="228600"/>
            <a:ext cx="8555182" cy="4111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006E52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5" name="Title 1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512618" y="381000"/>
            <a:ext cx="8555182" cy="4111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b="1" dirty="0" smtClean="0">
                <a:solidFill>
                  <a:srgbClr val="006E52"/>
                </a:solidFill>
                <a:latin typeface="Arial"/>
                <a:ea typeface="+mj-ea"/>
                <a:cs typeface="Arial"/>
              </a:rPr>
              <a:t>Outcomes of the Paper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006E52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5552" y="1181729"/>
            <a:ext cx="8062703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How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sales structured data can be used in conjunction with non- structured customer 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data?</a:t>
            </a:r>
          </a:p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How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inventory management 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can predict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some inventory as “top-selling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”?</a:t>
            </a:r>
          </a:p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On what basis is the “top-selling” measured on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specific customer tendency to acquire more information through the </a:t>
            </a: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internet?</a:t>
            </a:r>
          </a:p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  <a:p>
            <a:pPr lvl="1">
              <a:spcBef>
                <a:spcPts val="600"/>
              </a:spcBef>
              <a:buClr>
                <a:srgbClr val="006E52"/>
              </a:buClr>
            </a:pPr>
            <a:endParaRPr lang="en-US" b="1" dirty="0" smtClean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751" y="507773"/>
            <a:ext cx="8229600" cy="1143000"/>
          </a:xfrm>
        </p:spPr>
        <p:txBody>
          <a:bodyPr>
            <a:normAutofit fontScale="90000"/>
          </a:bodyPr>
          <a:lstStyle/>
          <a:p>
            <a:pPr lvl="0"/>
            <a:r>
              <a:rPr lang="en-US" sz="3200" b="1" dirty="0">
                <a:solidFill>
                  <a:srgbClr val="006E52"/>
                </a:solidFill>
                <a:latin typeface="Arial"/>
                <a:cs typeface="Arial"/>
              </a:rPr>
              <a:t>Data in the </a:t>
            </a:r>
            <a:r>
              <a:rPr lang="en-US" sz="3200" b="1" dirty="0" smtClean="0">
                <a:solidFill>
                  <a:srgbClr val="006E52"/>
                </a:solidFill>
                <a:latin typeface="Arial"/>
                <a:cs typeface="Arial"/>
              </a:rPr>
              <a:t>Paper</a:t>
            </a:r>
            <a:br>
              <a:rPr lang="en-US" sz="3200" b="1" dirty="0" smtClean="0">
                <a:solidFill>
                  <a:srgbClr val="006E52"/>
                </a:solidFill>
                <a:latin typeface="Arial"/>
                <a:cs typeface="Arial"/>
              </a:rPr>
            </a:br>
            <a:r>
              <a:rPr lang="en-US" sz="3200" b="1" dirty="0">
                <a:solidFill>
                  <a:srgbClr val="006E52"/>
                </a:solidFill>
                <a:latin typeface="Arial"/>
                <a:cs typeface="Arial"/>
              </a:rPr>
              <a:t/>
            </a:r>
            <a:br>
              <a:rPr lang="en-US" sz="3200" b="1" dirty="0">
                <a:solidFill>
                  <a:srgbClr val="006E52"/>
                </a:solidFill>
                <a:latin typeface="Arial"/>
                <a:cs typeface="Arial"/>
              </a:rPr>
            </a:br>
            <a:r>
              <a:rPr lang="en-US" sz="2000" b="1" dirty="0" smtClean="0">
                <a:solidFill>
                  <a:srgbClr val="006E52"/>
                </a:solidFill>
                <a:latin typeface="Arial"/>
                <a:cs typeface="Arial"/>
              </a:rPr>
              <a:t>Time period of the Data - 129 Weeks </a:t>
            </a:r>
            <a:endParaRPr lang="en-US" sz="32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86368" y="1959659"/>
            <a:ext cx="8361689" cy="330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Structured Data</a:t>
            </a:r>
          </a:p>
          <a:p>
            <a:pPr marL="742950" lvl="2" indent="-285750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6E52"/>
                </a:solidFill>
                <a:latin typeface="Arial"/>
                <a:cs typeface="Arial"/>
              </a:rPr>
              <a:t>D</a:t>
            </a:r>
            <a:r>
              <a:rPr lang="en-US" dirty="0" smtClean="0">
                <a:solidFill>
                  <a:srgbClr val="006E52"/>
                </a:solidFill>
                <a:latin typeface="Arial"/>
                <a:cs typeface="Arial"/>
              </a:rPr>
              <a:t>emand figures : Quantity </a:t>
            </a:r>
            <a:r>
              <a:rPr lang="en-US" dirty="0">
                <a:solidFill>
                  <a:srgbClr val="006E52"/>
                </a:solidFill>
                <a:latin typeface="Arial"/>
                <a:cs typeface="Arial"/>
              </a:rPr>
              <a:t>of weekly sales of OTC medicine </a:t>
            </a:r>
          </a:p>
          <a:p>
            <a:pPr marL="274320" lvl="1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Semi </a:t>
            </a:r>
            <a:r>
              <a:rPr lang="en-US" sz="2400" b="1" dirty="0">
                <a:solidFill>
                  <a:srgbClr val="006E52"/>
                </a:solidFill>
                <a:latin typeface="Arial"/>
                <a:cs typeface="Arial"/>
              </a:rPr>
              <a:t>Structured Data</a:t>
            </a:r>
          </a:p>
          <a:p>
            <a:pPr marL="742950" lvl="2" indent="-285750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E52"/>
                </a:solidFill>
                <a:latin typeface="Arial"/>
                <a:cs typeface="Arial"/>
              </a:rPr>
              <a:t>Average </a:t>
            </a:r>
            <a:r>
              <a:rPr lang="en-US" dirty="0">
                <a:solidFill>
                  <a:srgbClr val="006E52"/>
                </a:solidFill>
                <a:latin typeface="Arial"/>
                <a:cs typeface="Arial"/>
              </a:rPr>
              <a:t>of the Google index and Newspaper Keyword Index (NKI</a:t>
            </a:r>
            <a:r>
              <a:rPr lang="en-US" dirty="0" smtClean="0">
                <a:solidFill>
                  <a:srgbClr val="006E52"/>
                </a:solidFill>
                <a:latin typeface="Arial"/>
                <a:cs typeface="Arial"/>
              </a:rPr>
              <a:t>)</a:t>
            </a:r>
          </a:p>
          <a:p>
            <a:pPr marL="274320" lvl="1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400" b="1" dirty="0" smtClean="0">
                <a:solidFill>
                  <a:srgbClr val="006E52"/>
                </a:solidFill>
                <a:latin typeface="Arial"/>
                <a:cs typeface="Arial"/>
              </a:rPr>
              <a:t>Unstructured Data</a:t>
            </a:r>
          </a:p>
          <a:p>
            <a:pPr marL="742950" lvl="2" indent="-285750">
              <a:spcBef>
                <a:spcPts val="600"/>
              </a:spcBef>
              <a:buClr>
                <a:srgbClr val="006E52"/>
              </a:buClr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006E52"/>
                </a:solidFill>
                <a:latin typeface="Arial"/>
                <a:cs typeface="Arial"/>
              </a:rPr>
              <a:t>Data </a:t>
            </a:r>
            <a:r>
              <a:rPr lang="en-US" dirty="0">
                <a:solidFill>
                  <a:srgbClr val="006E52"/>
                </a:solidFill>
                <a:latin typeface="Arial"/>
                <a:cs typeface="Arial"/>
              </a:rPr>
              <a:t>obtained from YouTube videos </a:t>
            </a:r>
          </a:p>
          <a:p>
            <a:pPr marL="457200" lvl="2">
              <a:spcBef>
                <a:spcPts val="600"/>
              </a:spcBef>
              <a:buClr>
                <a:srgbClr val="006E52"/>
              </a:buClr>
            </a:pPr>
            <a:endParaRPr lang="en-US" dirty="0" smtClean="0">
              <a:solidFill>
                <a:srgbClr val="006E52"/>
              </a:solidFill>
              <a:latin typeface="Arial"/>
              <a:cs typeface="Arial"/>
            </a:endParaRPr>
          </a:p>
          <a:p>
            <a:pPr marL="731520" lvl="2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endParaRPr lang="en-US" sz="2400" b="1" dirty="0">
              <a:solidFill>
                <a:srgbClr val="006E52"/>
              </a:solidFill>
              <a:latin typeface="Arial"/>
              <a:cs typeface="Arial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29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52456"/>
            <a:ext cx="8229600" cy="3139995"/>
          </a:xfrm>
        </p:spPr>
      </p:pic>
      <p:sp>
        <p:nvSpPr>
          <p:cNvPr id="2" name="Rectangle 1"/>
          <p:cNvSpPr/>
          <p:nvPr/>
        </p:nvSpPr>
        <p:spPr>
          <a:xfrm>
            <a:off x="2992240" y="1558409"/>
            <a:ext cx="31595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800" b="1" dirty="0">
                <a:solidFill>
                  <a:srgbClr val="006E52"/>
                </a:solidFill>
                <a:latin typeface="Arial"/>
                <a:cs typeface="Arial"/>
              </a:rPr>
              <a:t>Structured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34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235440" cy="69265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" y="2208107"/>
            <a:ext cx="8229600" cy="31051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92240" y="1558409"/>
            <a:ext cx="36003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74320" indent="-274320">
              <a:spcBef>
                <a:spcPts val="600"/>
              </a:spcBef>
              <a:buClr>
                <a:srgbClr val="006E52"/>
              </a:buClr>
              <a:buFont typeface="Wingdings" charset="2"/>
              <a:buChar char="§"/>
            </a:pPr>
            <a:r>
              <a:rPr lang="en-US" sz="2800" b="1" dirty="0" smtClean="0">
                <a:solidFill>
                  <a:srgbClr val="006E52"/>
                </a:solidFill>
                <a:latin typeface="Arial"/>
                <a:cs typeface="Arial"/>
              </a:rPr>
              <a:t>Unstructured </a:t>
            </a:r>
            <a:r>
              <a:rPr lang="en-US" sz="2800" b="1" dirty="0">
                <a:solidFill>
                  <a:srgbClr val="006E52"/>
                </a:solidFill>
                <a:latin typeface="Arial"/>
                <a:cs typeface="Arial"/>
              </a:rPr>
              <a:t>Data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6CBA9-BE5E-D448-B48A-73DFA6C24B74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Sai Praneetha Jaladanki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85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4879</TotalTime>
  <Words>521</Words>
  <Application>Microsoft Office PowerPoint</Application>
  <PresentationFormat>On-screen Show (4:3)</PresentationFormat>
  <Paragraphs>124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in the Paper  Time period of the Data - 129 Weeks </vt:lpstr>
      <vt:lpstr>PowerPoint Presentation</vt:lpstr>
      <vt:lpstr>PowerPoint Presentation</vt:lpstr>
      <vt:lpstr>PowerPoint Presentation</vt:lpstr>
      <vt:lpstr>PowerPoint Presentation</vt:lpstr>
      <vt:lpstr>Algorithms and Techniques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Northwest Missouri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Melinda Kelsey</dc:creator>
  <cp:lastModifiedBy>Jaladanki,Sai Praneetha</cp:lastModifiedBy>
  <cp:revision>78</cp:revision>
  <dcterms:created xsi:type="dcterms:W3CDTF">2011-09-28T20:18:30Z</dcterms:created>
  <dcterms:modified xsi:type="dcterms:W3CDTF">2018-02-03T05:24:44Z</dcterms:modified>
</cp:coreProperties>
</file>

<file path=docProps/thumbnail.jpeg>
</file>